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image" Target="../media/image-12-2.jpe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image" Target="../media/image-13-2.jpe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image" Target="../media/image-16-2.jpe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eg"/><Relationship Id="rId2" Type="http://schemas.openxmlformats.org/officeDocument/2006/relationships/image" Target="../media/image-17-2.jpe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eg"/><Relationship Id="rId2" Type="http://schemas.openxmlformats.org/officeDocument/2006/relationships/image" Target="../media/image-20-2.jpe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eg"/><Relationship Id="rId2" Type="http://schemas.openxmlformats.org/officeDocument/2006/relationships/image" Target="../media/image-21-2.jpeg"/><Relationship Id="rId3" Type="http://schemas.openxmlformats.org/officeDocument/2006/relationships/slideLayout" Target="../slideLayouts/slideLayout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e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eg"/><Relationship Id="rId2" Type="http://schemas.openxmlformats.org/officeDocument/2006/relationships/image" Target="../media/image-24-2.jpe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eg"/><Relationship Id="rId2" Type="http://schemas.openxmlformats.org/officeDocument/2006/relationships/image" Target="../media/image-25-2.jpeg"/><Relationship Id="rId3" Type="http://schemas.openxmlformats.org/officeDocument/2006/relationships/slideLayout" Target="../slideLayouts/slideLayout1.xm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jpeg"/><Relationship Id="rId2" Type="http://schemas.openxmlformats.org/officeDocument/2006/relationships/image" Target="../media/image-28-2.jpeg"/><Relationship Id="rId3" Type="http://schemas.openxmlformats.org/officeDocument/2006/relationships/slideLayout" Target="../slideLayouts/slideLayout1.xml"/><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jpeg"/><Relationship Id="rId2" Type="http://schemas.openxmlformats.org/officeDocument/2006/relationships/image" Target="../media/image-29-2.jpeg"/><Relationship Id="rId3" Type="http://schemas.openxmlformats.org/officeDocument/2006/relationships/slideLayout" Target="../slideLayouts/slideLayout1.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jpe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jpe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jpe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jpe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PRAYER DOME REVIVAL GLOBAL · PUBLICATIONS</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1 / 30</a:t>
            </a:r>
            <a:endParaRPr lang="en-US" sz="1200" dirty="0"/>
          </a:p>
        </p:txBody>
      </p:sp>
      <p:sp>
        <p:nvSpPr>
          <p:cNvPr id="5" name="Text 3"/>
          <p:cNvSpPr/>
          <p:nvPr/>
        </p:nvSpPr>
        <p:spPr>
          <a:xfrm>
            <a:off x="621792" y="1554480"/>
            <a:ext cx="10881360" cy="457200"/>
          </a:xfrm>
          <a:prstGeom prst="rect">
            <a:avLst/>
          </a:prstGeom>
          <a:noFill/>
          <a:ln/>
        </p:spPr>
        <p:txBody>
          <a:bodyPr wrap="square" rtlCol="0" anchor="ctr"/>
          <a:lstStyle/>
          <a:p>
            <a:pPr indent="0" marL="0">
              <a:buNone/>
            </a:pPr>
            <a:r>
              <a:rPr lang="en-US" sz="2000" b="1" spc="500" kern="0" dirty="0">
                <a:solidFill>
                  <a:srgbClr val="C5A059"/>
                </a:solidFill>
                <a:latin typeface="Calibri" pitchFamily="34" charset="0"/>
                <a:ea typeface="Calibri" pitchFamily="34" charset="-122"/>
                <a:cs typeface="Calibri" pitchFamily="34" charset="-120"/>
              </a:rPr>
              <a:t>NEWLY LAUNCHED · SEVEN TITLES</a:t>
            </a:r>
            <a:endParaRPr lang="en-US" sz="2000" dirty="0"/>
          </a:p>
        </p:txBody>
      </p:sp>
      <p:sp>
        <p:nvSpPr>
          <p:cNvPr id="6" name="Text 4"/>
          <p:cNvSpPr/>
          <p:nvPr/>
        </p:nvSpPr>
        <p:spPr>
          <a:xfrm>
            <a:off x="621792" y="2057400"/>
            <a:ext cx="10881360" cy="2011680"/>
          </a:xfrm>
          <a:prstGeom prst="rect">
            <a:avLst/>
          </a:prstGeom>
          <a:noFill/>
          <a:ln/>
        </p:spPr>
        <p:txBody>
          <a:bodyPr wrap="square" rtlCol="0" anchor="ctr"/>
          <a:lstStyle/>
          <a:p>
            <a:pPr indent="0" marL="0">
              <a:buNone/>
            </a:pPr>
            <a:r>
              <a:rPr lang="en-US" sz="11000" dirty="0">
                <a:solidFill>
                  <a:srgbClr val="F4F1EA"/>
                </a:solidFill>
                <a:latin typeface="Georgia" pitchFamily="34" charset="0"/>
                <a:ea typeface="Georgia" pitchFamily="34" charset="-122"/>
                <a:cs typeface="Georgia" pitchFamily="34" charset="-120"/>
              </a:rPr>
              <a:t>The </a:t>
            </a:r>
            <a:pPr indent="0" marL="0">
              <a:buNone/>
            </a:pPr>
            <a:r>
              <a:rPr lang="en-US" sz="11000" i="1" dirty="0">
                <a:solidFill>
                  <a:srgbClr val="C5A059"/>
                </a:solidFill>
                <a:latin typeface="Georgia" pitchFamily="34" charset="0"/>
                <a:ea typeface="Georgia" pitchFamily="34" charset="-122"/>
                <a:cs typeface="Georgia" pitchFamily="34" charset="-120"/>
              </a:rPr>
              <a:t>Books.</a:t>
            </a:r>
            <a:endParaRPr lang="en-US" sz="11000" dirty="0"/>
          </a:p>
        </p:txBody>
      </p:sp>
      <p:sp>
        <p:nvSpPr>
          <p:cNvPr id="7" name="Text 5"/>
          <p:cNvSpPr/>
          <p:nvPr/>
        </p:nvSpPr>
        <p:spPr>
          <a:xfrm>
            <a:off x="621792" y="4343400"/>
            <a:ext cx="10424160" cy="1463040"/>
          </a:xfrm>
          <a:prstGeom prst="rect">
            <a:avLst/>
          </a:prstGeom>
          <a:noFill/>
          <a:ln/>
        </p:spPr>
        <p:txBody>
          <a:bodyPr wrap="square" rtlCol="0" anchor="ctr"/>
          <a:lstStyle/>
          <a:p>
            <a:pPr indent="0" marL="0">
              <a:lnSpc>
                <a:spcPct val="125000"/>
              </a:lnSpc>
              <a:buNone/>
            </a:pPr>
            <a:r>
              <a:rPr lang="en-US" sz="2800" dirty="0">
                <a:solidFill>
                  <a:srgbClr val="C9C4B6"/>
                </a:solidFill>
                <a:latin typeface="Calibri" pitchFamily="34" charset="0"/>
                <a:ea typeface="Calibri" pitchFamily="34" charset="-122"/>
                <a:cs typeface="Calibri" pitchFamily="34" charset="-120"/>
              </a:rPr>
              <a:t>A presentation of the titles authored by Apostle Praise A. P. Oluwafemi — each one a teaching instrument for faith, freedom and kingdom increase.</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03</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10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03</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5400" dirty="0">
                <a:solidFill>
                  <a:srgbClr val="0B1530"/>
                </a:solidFill>
                <a:latin typeface="Georgia" pitchFamily="34" charset="0"/>
                <a:ea typeface="Georgia" pitchFamily="34" charset="-122"/>
                <a:cs typeface="Georgia" pitchFamily="34" charset="-120"/>
              </a:rPr>
              <a:t>Redeeming the Time</a:t>
            </a:r>
            <a:endParaRPr lang="en-US" sz="54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Recovering Lost Time and Fulfilling Your Divine Assignment</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“Redeeming the time, because the days are evil.” — Ephesians 5:16</a:t>
            </a:r>
            <a:endParaRPr lang="en-US" sz="2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03 · REDEEMING THE TIME</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11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your works carry the power to lose or recover your inheritance</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the blood of Jesus functions as legal currency in the courts of heaven</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the word of His grace turns promises into possessions</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Taking an honest time inventory of your losses</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to plead the blood and advocate for your own restoration in the realm of the spirit</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Standing on the Word instead of waiting for a turn that never comes</a:t>
            </a:r>
            <a:endParaRPr lang="en-US"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03 · REDEEMING THE TIME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12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Drawing on Scripture from Genesis to Revelation, Redeeming the Time walks the reader through the two dimensions of redemption: the finished work of Christ already accomplished on the cross, and the ongoing work every believer is authorized — and required — to carry out. More than teaching, this book is a working manual. Each chapter closes with practical, step-by-step guidance, and real testimonies with clear, Scripture-grounded strategies make the message immediately usable, whether you are recovering your health, your family, your finances or your calling.</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HARDCOVER · STUDY PRESENTATION</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COVER</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03 · REDEEMING THE TIME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13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STACKED SET</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OPEN SPREAD · AUTHOR PAGE</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04</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14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04</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4800" dirty="0">
                <a:solidFill>
                  <a:srgbClr val="0B1530"/>
                </a:solidFill>
                <a:latin typeface="Georgia" pitchFamily="34" charset="0"/>
                <a:ea typeface="Georgia" pitchFamily="34" charset="-122"/>
                <a:cs typeface="Georgia" pitchFamily="34" charset="-120"/>
              </a:rPr>
              <a:t>Understanding the Rules of Engagement</a:t>
            </a:r>
            <a:endParaRPr lang="en-US" sz="48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Winning Spiritual Warfare According to Established Rules</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“For though we walk in the flesh, we do not war after the flesh.” — 2 Corinthians 10:3</a:t>
            </a:r>
            <a:endParaRPr lang="en-US" sz="2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04 · UNDERSTANDING THE RULES OF ENGAGEMENT</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15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Recognizing the battlefield you are already standing on</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The fight that keeps circling the same argument, the same stall, the same 2 a.m. thought</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none of it is random — and none of it has to keep winning</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Warfare training anchored entirely in Scripture</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Lessons drawn from Gideon to Elijah, from Nehemiah to Paul</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The rules by which real spiritual battles are won</a:t>
            </a:r>
            <a:endParaRPr lang="en-US"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04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16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Life is an invisible battlefield in which everyone must fight and win, but every engaged fighter must fight according to the rules of engagement, or else they will lose the battle. Most believers are fighting a war they don't know they're in, neither do they understand how to engage the adversary on the battlefield of life — therefore they lose the ground they don't know how to hold. This book makes one claim from the very first page: you are already standing on a battlefield, whether you have ever called it that or not. This is not a book about fear. It is a book about training.</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UPRIGHT · PAPERBACK PRESENTATION</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COVER</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04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17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STACKED SET</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FULL SPREAD · AUTHOR PAGE</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05</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18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05</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4000" dirty="0">
                <a:solidFill>
                  <a:srgbClr val="0B1530"/>
                </a:solidFill>
                <a:latin typeface="Georgia" pitchFamily="34" charset="0"/>
                <a:ea typeface="Georgia" pitchFamily="34" charset="-122"/>
                <a:cs typeface="Georgia" pitchFamily="34" charset="-120"/>
              </a:rPr>
              <a:t>How to Command All You Need to Meet All Your Needs</a:t>
            </a:r>
            <a:endParaRPr lang="en-US" sz="40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Unveiling 12 Empowering Secret Ways to Possess All Your Desires</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“Thou shalt also decree a thing, and it shall be established unto thee.” — Job 22:28</a:t>
            </a:r>
            <a:endParaRPr lang="en-US" sz="2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05 · HOW TO COMMAND ALL YOU NEED TO MEET ALL YOUR NEEDS</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19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12 empowering secret ways to possess all your desires</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to command provision instead of waiting on circumstances</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Breaking out of limitation, stagnation and frustration</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A testimony of supernatural healing that birthed the message</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Simple steps — that demand your commitment</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your breakthrough lies inches away from your deepest discouragement</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01</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01</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4800" dirty="0">
                <a:solidFill>
                  <a:srgbClr val="0B1530"/>
                </a:solidFill>
                <a:latin typeface="Georgia" pitchFamily="34" charset="0"/>
                <a:ea typeface="Georgia" pitchFamily="34" charset="-122"/>
                <a:cs typeface="Georgia" pitchFamily="34" charset="-120"/>
              </a:rPr>
              <a:t>The Covenant of Wealth Multiplication</a:t>
            </a:r>
            <a:endParaRPr lang="en-US" sz="48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Unlocking God's Principles for Supernatural Supplies &amp; Multiples</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“In blessing I will bless thee, and in multiplying I will multiply thee.” — Genesis 22:17</a:t>
            </a:r>
            <a:endParaRPr lang="en-US" sz="2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05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20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What if the doctors told you there was no medical solution anywhere — what would you do? That mind-boggling question is answered in this book, birthed from the teachings and personal experience of Apostle Praise following his son's miraculous healing: born with his heart on the right side of his chest, it shifted back to the left within twenty-four hours after prayer. Discover how to live in control of the circumstances of life rather than under their control.</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COVER · PAPERBACK</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COVER</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05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21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HARDCOVER · STACKED SET</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FULL JACKET SPREAD</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06</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22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06</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4800" dirty="0">
                <a:solidFill>
                  <a:srgbClr val="0B1530"/>
                </a:solidFill>
                <a:latin typeface="Georgia" pitchFamily="34" charset="0"/>
                <a:ea typeface="Georgia" pitchFamily="34" charset="-122"/>
                <a:cs typeface="Georgia" pitchFamily="34" charset="-120"/>
              </a:rPr>
              <a:t>Beat Stress and Escape Burnout</a:t>
            </a:r>
            <a:endParaRPr lang="en-US" sz="48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The High Achiever's Nutrition Guide to Sustainable Energy &amp; Increase Productivity by 40%</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“Beloved, I wish above all things that thou mayest prosper and be in health.” — 3 John 1:2</a:t>
            </a:r>
            <a:endParaRPr lang="en-US" sz="2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06 · BEAT STRESS AND ESCAPE BURNOUT</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23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Understand your body for resilience — how stress impacts body and mind</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Fuel your body: macronutrients, micronutrients, adaptogens and strategic supplementation</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Cultivate mindful eating habits and anti-inflammatory nutrition</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Master mindfulness and reimagine productivity: cell health, stress and healthy boundaries</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Renew your fountain of youth — mitochondria and stem cell strategies for long-term wellbeing</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Integrate faith for inner strength: spiritual nutrition and resistance to stress's effects</a:t>
            </a:r>
            <a:endParaRPr lang="en-US"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06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24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Tired of the relentless life and work pressure? Feeling the burnout creeping in? In today's demanding world, high achievers often find themselves caught in a cycle of endless to-do lists and blurred lines between work and rest. This relentless pursuit of success can take a devastating toll on physical, mental and spiritual well-being. Beat Stress &amp; Escape Burnout offers a holistic and practical guide to reclaiming balance and thriving in every aspect of life — drawing upon nutritional science and psychological wisdom to optimize energy and manage stress.</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PAPERBACK · STACKED SET</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COVER</a:t>
            </a:r>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06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25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UPRIGHT · SPINE DETAIL</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FAN DISPLAY</a:t>
            </a:r>
            <a:endParaRPr lang="en-US"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07</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26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07</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4800" dirty="0">
                <a:solidFill>
                  <a:srgbClr val="0B1530"/>
                </a:solidFill>
                <a:latin typeface="Georgia" pitchFamily="34" charset="0"/>
                <a:ea typeface="Georgia" pitchFamily="34" charset="-122"/>
                <a:cs typeface="Georgia" pitchFamily="34" charset="-120"/>
              </a:rPr>
              <a:t>Break Free from High Cholesterol</a:t>
            </a:r>
            <a:endParaRPr lang="en-US" sz="48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Detox It &amp; Reclaim Your Heart Health Vitality</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“I will restore health unto thee, and I will heal thee of thy wounds.” — Jeremiah 30:17</a:t>
            </a:r>
            <a:endParaRPr lang="en-US" sz="2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07 · BREAK FREE FROM HIGH CHOLESTEROL</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27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What cholesterol really is — and why the numbers alone don't tell the story</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plaque builds in the arteries and what reverses the process</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Detox foods, fiber and fats that actively lower cholesterol</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Lifestyle habits that restore circulation and heart function</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Supplements and natural supports worth knowing about</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Faith and discipline as the foundation of lasting heart health</a:t>
            </a:r>
            <a:endParaRPr lang="en-US"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07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28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High cholesterol is a silent condition that quietly narrows the arteries and steals years of vitality before a single symptom appears. This book is a practical detox and restoration guide — combining nutrition, lifestyle strategy and faith to help readers clear what is clogging the arteries, rebuild heart health, and reclaim energy. Written with the same clarity as a coaching session, each chapter turns understanding into action.</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COVER · PAPERBACK</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STACKED SET · SPINE DETAIL</a:t>
            </a:r>
            <a:endParaRPr lang="en-US"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07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29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FAN DISPLAY</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DIGITAL EDITION</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01 · THE COVENANT OF WEALTH MULTIPLICATION</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3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God is the source, supplier and multiplier of every need</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the Abrahamic Covenant still governs the blessing of believers today</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God moves upon the hearts of people to become channels of your harvest</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famine and grinding breakdowns can become the greatest covenant blessings</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rain and drought seasons can become the greatest opportunities for supernatural increase</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What God meant when He promised to multiply Abraham's seed like the stars of heaven and the sand on the seashore</a:t>
            </a:r>
            <a:endParaRPr lang="en-US" sz="2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KINGDOM LIFE SYSTEMS PUBLISHING</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30 / 30</a:t>
            </a:r>
            <a:endParaRPr lang="en-US" sz="1200" dirty="0"/>
          </a:p>
        </p:txBody>
      </p:sp>
      <p:sp>
        <p:nvSpPr>
          <p:cNvPr id="5" name="Text 3"/>
          <p:cNvSpPr/>
          <p:nvPr/>
        </p:nvSpPr>
        <p:spPr>
          <a:xfrm>
            <a:off x="621792" y="1371600"/>
            <a:ext cx="10972800" cy="1737360"/>
          </a:xfrm>
          <a:prstGeom prst="rect">
            <a:avLst/>
          </a:prstGeom>
          <a:noFill/>
          <a:ln/>
        </p:spPr>
        <p:txBody>
          <a:bodyPr wrap="square" rtlCol="0" anchor="ctr"/>
          <a:lstStyle/>
          <a:p>
            <a:pPr indent="0" marL="0">
              <a:lnSpc>
                <a:spcPct val="102000"/>
              </a:lnSpc>
              <a:buNone/>
            </a:pPr>
            <a:r>
              <a:rPr lang="en-US" sz="7200" dirty="0">
                <a:solidFill>
                  <a:srgbClr val="F4F1EA"/>
                </a:solidFill>
                <a:latin typeface="Georgia" pitchFamily="34" charset="0"/>
                <a:ea typeface="Georgia" pitchFamily="34" charset="-122"/>
                <a:cs typeface="Georgia" pitchFamily="34" charset="-120"/>
              </a:rPr>
              <a:t>Seven books. </a:t>
            </a:r>
            <a:pPr indent="0" marL="0">
              <a:lnSpc>
                <a:spcPct val="102000"/>
              </a:lnSpc>
              <a:buNone/>
            </a:pPr>
            <a:r>
              <a:rPr lang="en-US" sz="7200" i="1" dirty="0">
                <a:solidFill>
                  <a:srgbClr val="C5A059"/>
                </a:solidFill>
                <a:latin typeface="Georgia" pitchFamily="34" charset="0"/>
                <a:ea typeface="Georgia" pitchFamily="34" charset="-122"/>
                <a:cs typeface="Georgia" pitchFamily="34" charset="-120"/>
              </a:rPr>
              <a:t>One mandate.</a:t>
            </a:r>
            <a:endParaRPr lang="en-US" sz="7200" dirty="0"/>
          </a:p>
        </p:txBody>
      </p:sp>
      <p:sp>
        <p:nvSpPr>
          <p:cNvPr id="6" name="Text 4"/>
          <p:cNvSpPr/>
          <p:nvPr/>
        </p:nvSpPr>
        <p:spPr>
          <a:xfrm>
            <a:off x="621792" y="3429000"/>
            <a:ext cx="10881360" cy="1737360"/>
          </a:xfrm>
          <a:prstGeom prst="rect">
            <a:avLst/>
          </a:prstGeom>
          <a:noFill/>
          <a:ln/>
        </p:spPr>
        <p:txBody>
          <a:bodyPr wrap="square" rtlCol="0" anchor="ctr"/>
          <a:lstStyle/>
          <a:p>
            <a:pPr indent="0" marL="0">
              <a:lnSpc>
                <a:spcPct val="125000"/>
              </a:lnSpc>
              <a:buNone/>
            </a:pPr>
            <a:r>
              <a:rPr lang="en-US" sz="2800" dirty="0">
                <a:solidFill>
                  <a:srgbClr val="C9C4B6"/>
                </a:solidFill>
                <a:latin typeface="Calibri" pitchFamily="34" charset="0"/>
                <a:ea typeface="Calibri" pitchFamily="34" charset="-122"/>
                <a:cs typeface="Calibri" pitchFamily="34" charset="-120"/>
              </a:rPr>
              <a:t>Wealth multiplication · The force of prayer · Redeeming the time · The rules of engagement · Commanding all you need · Beating stress and burnout · Breaking free from high cholesterol.</a:t>
            </a:r>
            <a:endParaRPr lang="en-US" sz="2800" dirty="0"/>
          </a:p>
        </p:txBody>
      </p:sp>
      <p:sp>
        <p:nvSpPr>
          <p:cNvPr id="7" name="Text 5"/>
          <p:cNvSpPr/>
          <p:nvPr/>
        </p:nvSpPr>
        <p:spPr>
          <a:xfrm>
            <a:off x="621792" y="5440680"/>
            <a:ext cx="10881360" cy="822960"/>
          </a:xfrm>
          <a:prstGeom prst="rect">
            <a:avLst/>
          </a:prstGeom>
          <a:noFill/>
          <a:ln/>
        </p:spPr>
        <p:txBody>
          <a:bodyPr wrap="square" rtlCol="0" anchor="ctr"/>
          <a:lstStyle/>
          <a:p>
            <a:pPr indent="0" marL="0">
              <a:buNone/>
            </a:pPr>
            <a:r>
              <a:rPr lang="en-US" sz="3600" i="1" dirty="0">
                <a:solidFill>
                  <a:srgbClr val="C5A059"/>
                </a:solidFill>
                <a:latin typeface="Georgia" pitchFamily="34" charset="0"/>
                <a:ea typeface="Georgia" pitchFamily="34" charset="-122"/>
                <a:cs typeface="Georgia" pitchFamily="34" charset="-120"/>
              </a:rPr>
              <a:t>Praise A. P. Oluwafemi</a:t>
            </a:r>
            <a:endParaRPr lang="en-US"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01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4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What if your financial struggles are not because God has forgotten you, but because you have never understood the covenant He swore concerning multiplying your seed? Over four thousand years ago, at the summit of Mount Moriah, the Almighty God did something He had never done before — He swore by Himself. This book reopens that eternal, unchangeable oath and places the reader inside a covenant of supply, increase and multiplication that is still active today.</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HARDCOVER · PRESENTATION EDITION</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COVER</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01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5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SPINE &amp; STACKED SET</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PAPERBACK FAN DISPLAY</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6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4343400" cy="5074920"/>
          </a:xfrm>
          <a:prstGeom prst="rect">
            <a:avLst/>
          </a:prstGeom>
        </p:spPr>
      </p:pic>
      <p:sp>
        <p:nvSpPr>
          <p:cNvPr id="6" name="Text 3"/>
          <p:cNvSpPr/>
          <p:nvPr/>
        </p:nvSpPr>
        <p:spPr>
          <a:xfrm>
            <a:off x="5349240" y="914400"/>
            <a:ext cx="6263640" cy="914400"/>
          </a:xfrm>
          <a:prstGeom prst="rect">
            <a:avLst/>
          </a:prstGeom>
          <a:noFill/>
          <a:ln/>
        </p:spPr>
        <p:txBody>
          <a:bodyPr wrap="square" rtlCol="0" anchor="ctr"/>
          <a:lstStyle/>
          <a:p>
            <a:pPr indent="0" marL="0">
              <a:buNone/>
            </a:pPr>
            <a:r>
              <a:rPr lang="en-US" sz="6600" dirty="0">
                <a:solidFill>
                  <a:srgbClr val="C5A059"/>
                </a:solidFill>
                <a:latin typeface="Georgia" pitchFamily="34" charset="0"/>
                <a:ea typeface="Georgia" pitchFamily="34" charset="-122"/>
                <a:cs typeface="Georgia" pitchFamily="34" charset="-120"/>
              </a:rPr>
              <a:t>02</a:t>
            </a:r>
            <a:endParaRPr lang="en-US" sz="6600" dirty="0"/>
          </a:p>
        </p:txBody>
      </p:sp>
      <p:sp>
        <p:nvSpPr>
          <p:cNvPr id="7" name="Text 4"/>
          <p:cNvSpPr/>
          <p:nvPr/>
        </p:nvSpPr>
        <p:spPr>
          <a:xfrm>
            <a:off x="5349240" y="1828800"/>
            <a:ext cx="6263640" cy="1874520"/>
          </a:xfrm>
          <a:prstGeom prst="rect">
            <a:avLst/>
          </a:prstGeom>
          <a:noFill/>
          <a:ln/>
        </p:spPr>
        <p:txBody>
          <a:bodyPr wrap="square" rtlCol="0" anchor="ctr"/>
          <a:lstStyle/>
          <a:p>
            <a:pPr indent="0" marL="0">
              <a:lnSpc>
                <a:spcPct val="102000"/>
              </a:lnSpc>
              <a:buNone/>
            </a:pPr>
            <a:r>
              <a:rPr lang="en-US" sz="4800" dirty="0">
                <a:solidFill>
                  <a:srgbClr val="0B1530"/>
                </a:solidFill>
                <a:latin typeface="Georgia" pitchFamily="34" charset="0"/>
                <a:ea typeface="Georgia" pitchFamily="34" charset="-122"/>
                <a:cs typeface="Georgia" pitchFamily="34" charset="-120"/>
              </a:rPr>
              <a:t>Understanding the Force of Prayer</a:t>
            </a:r>
            <a:endParaRPr lang="en-US" sz="4800" dirty="0"/>
          </a:p>
        </p:txBody>
      </p:sp>
      <p:sp>
        <p:nvSpPr>
          <p:cNvPr id="8" name="Text 5"/>
          <p:cNvSpPr/>
          <p:nvPr/>
        </p:nvSpPr>
        <p:spPr>
          <a:xfrm>
            <a:off x="5349240" y="3767328"/>
            <a:ext cx="6263640" cy="914400"/>
          </a:xfrm>
          <a:prstGeom prst="rect">
            <a:avLst/>
          </a:prstGeom>
          <a:noFill/>
          <a:ln/>
        </p:spPr>
        <p:txBody>
          <a:bodyPr wrap="square" rtlCol="0" anchor="ctr"/>
          <a:lstStyle/>
          <a:p>
            <a:pPr indent="0" marL="0">
              <a:lnSpc>
                <a:spcPct val="110000"/>
              </a:lnSpc>
              <a:buNone/>
            </a:pPr>
            <a:r>
              <a:rPr lang="en-US" sz="2500" i="1" dirty="0">
                <a:solidFill>
                  <a:srgbClr val="4A5169"/>
                </a:solidFill>
                <a:latin typeface="Calibri" pitchFamily="34" charset="0"/>
                <a:ea typeface="Calibri" pitchFamily="34" charset="-122"/>
                <a:cs typeface="Calibri" pitchFamily="34" charset="-120"/>
              </a:rPr>
              <a:t>The Persistent Prayer Shifts Systems, Structures &amp; Strongholds</a:t>
            </a:r>
            <a:endParaRPr lang="en-US" sz="2500" dirty="0"/>
          </a:p>
        </p:txBody>
      </p:sp>
      <p:sp>
        <p:nvSpPr>
          <p:cNvPr id="9" name="Shape 6"/>
          <p:cNvSpPr/>
          <p:nvPr/>
        </p:nvSpPr>
        <p:spPr>
          <a:xfrm>
            <a:off x="5349240" y="4892040"/>
            <a:ext cx="45720" cy="1051560"/>
          </a:xfrm>
          <a:prstGeom prst="rect">
            <a:avLst/>
          </a:prstGeom>
          <a:solidFill>
            <a:srgbClr val="C5A059"/>
          </a:solidFill>
          <a:ln/>
        </p:spPr>
      </p:sp>
      <p:sp>
        <p:nvSpPr>
          <p:cNvPr id="10" name="Text 7"/>
          <p:cNvSpPr/>
          <p:nvPr/>
        </p:nvSpPr>
        <p:spPr>
          <a:xfrm>
            <a:off x="5577840" y="4846320"/>
            <a:ext cx="6035040" cy="1188720"/>
          </a:xfrm>
          <a:prstGeom prst="rect">
            <a:avLst/>
          </a:prstGeom>
          <a:noFill/>
          <a:ln/>
        </p:spPr>
        <p:txBody>
          <a:bodyPr wrap="square" rtlCol="0" anchor="t"/>
          <a:lstStyle/>
          <a:p>
            <a:pPr indent="0" marL="0">
              <a:lnSpc>
                <a:spcPct val="115000"/>
              </a:lnSpc>
              <a:buNone/>
            </a:pPr>
            <a:r>
              <a:rPr lang="en-US" sz="2300" i="1" dirty="0">
                <a:solidFill>
                  <a:srgbClr val="4A5169"/>
                </a:solidFill>
                <a:latin typeface="Georgia" pitchFamily="34" charset="0"/>
                <a:ea typeface="Georgia" pitchFamily="34" charset="-122"/>
                <a:cs typeface="Georgia" pitchFamily="34" charset="-120"/>
              </a:rPr>
              <a:t>“Through the greatness of Your power Your enemies shall submit themselves to You.” — Psalm 66:3</a:t>
            </a:r>
            <a:endParaRPr lang="en-US" sz="2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530"/>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9C9789"/>
                </a:solidFill>
                <a:latin typeface="Calibri" pitchFamily="34" charset="0"/>
                <a:ea typeface="Calibri" pitchFamily="34" charset="-122"/>
                <a:cs typeface="Calibri" pitchFamily="34" charset="-120"/>
              </a:rPr>
              <a:t>BOOK 02 · UNDERSTANDING THE FORCE OF PRAYER</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9C9789"/>
                </a:solidFill>
                <a:latin typeface="Calibri" pitchFamily="34" charset="0"/>
                <a:ea typeface="Calibri" pitchFamily="34" charset="-122"/>
                <a:cs typeface="Calibri" pitchFamily="34" charset="-120"/>
              </a:rPr>
              <a:t>7 / 30</a:t>
            </a:r>
            <a:endParaRPr lang="en-US" sz="1200" dirty="0"/>
          </a:p>
        </p:txBody>
      </p:sp>
      <p:sp>
        <p:nvSpPr>
          <p:cNvPr id="5" name="Text 3"/>
          <p:cNvSpPr/>
          <p:nvPr/>
        </p:nvSpPr>
        <p:spPr>
          <a:xfrm>
            <a:off x="621792" y="896112"/>
            <a:ext cx="10972800" cy="868680"/>
          </a:xfrm>
          <a:prstGeom prst="rect">
            <a:avLst/>
          </a:prstGeom>
          <a:noFill/>
          <a:ln/>
        </p:spPr>
        <p:txBody>
          <a:bodyPr wrap="square" rtlCol="0" anchor="ctr"/>
          <a:lstStyle/>
          <a:p>
            <a:pPr indent="0" marL="0">
              <a:buNone/>
            </a:pPr>
            <a:r>
              <a:rPr lang="en-US" sz="4200" dirty="0">
                <a:solidFill>
                  <a:srgbClr val="F4F1EA"/>
                </a:solidFill>
                <a:latin typeface="Georgia" pitchFamily="34" charset="0"/>
                <a:ea typeface="Georgia" pitchFamily="34" charset="-122"/>
                <a:cs typeface="Georgia" pitchFamily="34" charset="-120"/>
              </a:rPr>
              <a:t>Inside this book, </a:t>
            </a:r>
            <a:pPr indent="0" marL="0">
              <a:buNone/>
            </a:pPr>
            <a:r>
              <a:rPr lang="en-US" sz="4200" i="1" dirty="0">
                <a:solidFill>
                  <a:srgbClr val="C5A059"/>
                </a:solidFill>
                <a:latin typeface="Georgia" pitchFamily="34" charset="0"/>
                <a:ea typeface="Georgia" pitchFamily="34" charset="-122"/>
                <a:cs typeface="Georgia" pitchFamily="34" charset="-120"/>
              </a:rPr>
              <a:t>you will discover</a:t>
            </a:r>
            <a:endParaRPr lang="en-US" sz="4200" dirty="0"/>
          </a:p>
        </p:txBody>
      </p:sp>
      <p:sp>
        <p:nvSpPr>
          <p:cNvPr id="6" name="Shape 4"/>
          <p:cNvSpPr/>
          <p:nvPr/>
        </p:nvSpPr>
        <p:spPr>
          <a:xfrm>
            <a:off x="621792" y="2295144"/>
            <a:ext cx="457200" cy="45720"/>
          </a:xfrm>
          <a:prstGeom prst="rect">
            <a:avLst/>
          </a:prstGeom>
          <a:solidFill>
            <a:srgbClr val="C5A059"/>
          </a:solidFill>
          <a:ln/>
        </p:spPr>
      </p:sp>
      <p:sp>
        <p:nvSpPr>
          <p:cNvPr id="7" name="Text 5"/>
          <p:cNvSpPr/>
          <p:nvPr/>
        </p:nvSpPr>
        <p:spPr>
          <a:xfrm>
            <a:off x="1280160"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The difference between passive praying and prayer that carries force</a:t>
            </a:r>
            <a:endParaRPr lang="en-US" sz="2200" dirty="0"/>
          </a:p>
        </p:txBody>
      </p:sp>
      <p:sp>
        <p:nvSpPr>
          <p:cNvPr id="8" name="Shape 6"/>
          <p:cNvSpPr/>
          <p:nvPr/>
        </p:nvSpPr>
        <p:spPr>
          <a:xfrm>
            <a:off x="6400800" y="2295144"/>
            <a:ext cx="457200" cy="45720"/>
          </a:xfrm>
          <a:prstGeom prst="rect">
            <a:avLst/>
          </a:prstGeom>
          <a:solidFill>
            <a:srgbClr val="C5A059"/>
          </a:solidFill>
          <a:ln/>
        </p:spPr>
      </p:sp>
      <p:sp>
        <p:nvSpPr>
          <p:cNvPr id="9" name="Text 7"/>
          <p:cNvSpPr/>
          <p:nvPr/>
        </p:nvSpPr>
        <p:spPr>
          <a:xfrm>
            <a:off x="7059168" y="2093976"/>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persistent prayer dismantles systems, structures and strongholds</a:t>
            </a:r>
            <a:endParaRPr lang="en-US" sz="2200" dirty="0"/>
          </a:p>
        </p:txBody>
      </p:sp>
      <p:sp>
        <p:nvSpPr>
          <p:cNvPr id="10" name="Shape 8"/>
          <p:cNvSpPr/>
          <p:nvPr/>
        </p:nvSpPr>
        <p:spPr>
          <a:xfrm>
            <a:off x="621792" y="3730752"/>
            <a:ext cx="457200" cy="45720"/>
          </a:xfrm>
          <a:prstGeom prst="rect">
            <a:avLst/>
          </a:prstGeom>
          <a:solidFill>
            <a:srgbClr val="C5A059"/>
          </a:solidFill>
          <a:ln/>
        </p:spPr>
      </p:sp>
      <p:sp>
        <p:nvSpPr>
          <p:cNvPr id="11" name="Text 9"/>
          <p:cNvSpPr/>
          <p:nvPr/>
        </p:nvSpPr>
        <p:spPr>
          <a:xfrm>
            <a:off x="1280160"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Lessons from Elijah, Daniel, Elisha and the importunate widow</a:t>
            </a:r>
            <a:endParaRPr lang="en-US" sz="2200" dirty="0"/>
          </a:p>
        </p:txBody>
      </p:sp>
      <p:sp>
        <p:nvSpPr>
          <p:cNvPr id="12" name="Shape 10"/>
          <p:cNvSpPr/>
          <p:nvPr/>
        </p:nvSpPr>
        <p:spPr>
          <a:xfrm>
            <a:off x="6400800" y="3730752"/>
            <a:ext cx="457200" cy="45720"/>
          </a:xfrm>
          <a:prstGeom prst="rect">
            <a:avLst/>
          </a:prstGeom>
          <a:solidFill>
            <a:srgbClr val="C5A059"/>
          </a:solidFill>
          <a:ln/>
        </p:spPr>
      </p:sp>
      <p:sp>
        <p:nvSpPr>
          <p:cNvPr id="13" name="Text 11"/>
          <p:cNvSpPr/>
          <p:nvPr/>
        </p:nvSpPr>
        <p:spPr>
          <a:xfrm>
            <a:off x="7059168" y="3529584"/>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Why invisible forces resist believers — and how they are made to submit</a:t>
            </a:r>
            <a:endParaRPr lang="en-US" sz="2200" dirty="0"/>
          </a:p>
        </p:txBody>
      </p:sp>
      <p:sp>
        <p:nvSpPr>
          <p:cNvPr id="14" name="Shape 12"/>
          <p:cNvSpPr/>
          <p:nvPr/>
        </p:nvSpPr>
        <p:spPr>
          <a:xfrm>
            <a:off x="621792" y="5166360"/>
            <a:ext cx="457200" cy="45720"/>
          </a:xfrm>
          <a:prstGeom prst="rect">
            <a:avLst/>
          </a:prstGeom>
          <a:solidFill>
            <a:srgbClr val="C5A059"/>
          </a:solidFill>
          <a:ln/>
        </p:spPr>
      </p:sp>
      <p:sp>
        <p:nvSpPr>
          <p:cNvPr id="15" name="Text 13"/>
          <p:cNvSpPr/>
          <p:nvPr/>
        </p:nvSpPr>
        <p:spPr>
          <a:xfrm>
            <a:off x="1280160"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How to pray until heaven responds and territories shift</a:t>
            </a:r>
            <a:endParaRPr lang="en-US" sz="2200" dirty="0"/>
          </a:p>
        </p:txBody>
      </p:sp>
      <p:sp>
        <p:nvSpPr>
          <p:cNvPr id="16" name="Shape 14"/>
          <p:cNvSpPr/>
          <p:nvPr/>
        </p:nvSpPr>
        <p:spPr>
          <a:xfrm>
            <a:off x="6400800" y="5166360"/>
            <a:ext cx="457200" cy="45720"/>
          </a:xfrm>
          <a:prstGeom prst="rect">
            <a:avLst/>
          </a:prstGeom>
          <a:solidFill>
            <a:srgbClr val="C5A059"/>
          </a:solidFill>
          <a:ln/>
        </p:spPr>
      </p:sp>
      <p:sp>
        <p:nvSpPr>
          <p:cNvPr id="17" name="Text 15"/>
          <p:cNvSpPr/>
          <p:nvPr/>
        </p:nvSpPr>
        <p:spPr>
          <a:xfrm>
            <a:off x="7059168" y="4965192"/>
            <a:ext cx="4526280" cy="1371600"/>
          </a:xfrm>
          <a:prstGeom prst="rect">
            <a:avLst/>
          </a:prstGeom>
          <a:noFill/>
          <a:ln/>
        </p:spPr>
        <p:txBody>
          <a:bodyPr wrap="square" rtlCol="0" anchor="t"/>
          <a:lstStyle/>
          <a:p>
            <a:pPr indent="0" marL="0">
              <a:lnSpc>
                <a:spcPct val="108000"/>
              </a:lnSpc>
              <a:buNone/>
            </a:pPr>
            <a:r>
              <a:rPr lang="en-US" sz="2200" dirty="0">
                <a:solidFill>
                  <a:srgbClr val="E3E0D8"/>
                </a:solidFill>
                <a:latin typeface="Calibri" pitchFamily="34" charset="0"/>
                <a:ea typeface="Calibri" pitchFamily="34" charset="-122"/>
                <a:cs typeface="Calibri" pitchFamily="34" charset="-120"/>
              </a:rPr>
              <a:t>Building a life of importunity that refuses to be denied</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02 · GALLERY 1/2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8 / 30</a:t>
            </a:r>
            <a:endParaRPr lang="en-US" sz="1200" dirty="0"/>
          </a:p>
        </p:txBody>
      </p:sp>
      <p:sp>
        <p:nvSpPr>
          <p:cNvPr id="5" name="Text 3"/>
          <p:cNvSpPr/>
          <p:nvPr/>
        </p:nvSpPr>
        <p:spPr>
          <a:xfrm>
            <a:off x="621792" y="822960"/>
            <a:ext cx="10972800" cy="2487168"/>
          </a:xfrm>
          <a:prstGeom prst="rect">
            <a:avLst/>
          </a:prstGeom>
          <a:noFill/>
          <a:ln/>
        </p:spPr>
        <p:txBody>
          <a:bodyPr wrap="square" rtlCol="0" anchor="t"/>
          <a:lstStyle/>
          <a:p>
            <a:pPr indent="0" marL="0">
              <a:lnSpc>
                <a:spcPct val="112000"/>
              </a:lnSpc>
              <a:buNone/>
            </a:pPr>
            <a:r>
              <a:rPr lang="en-US" sz="2000" dirty="0">
                <a:solidFill>
                  <a:srgbClr val="4A5169"/>
                </a:solidFill>
                <a:latin typeface="Calibri" pitchFamily="34" charset="0"/>
                <a:ea typeface="Calibri" pitchFamily="34" charset="-122"/>
                <a:cs typeface="Calibri" pitchFamily="34" charset="-120"/>
              </a:rPr>
              <a:t>Elijah was a man of prayer; through the force of prayer he shut the heavens for three years and six months, called down fire, and parted the Jordan. Daniel shut the mouths of lions. Elisha struck an army with blindness. The widow obtained justice from an unjust judge through the force of importunity. This book was written to close the gap between the misconception that passive prayers and forceful prayers are the same. There are invisible forces and structures of darkness resisting believers daily — and prayer is the God-given force that makes them submit.</a:t>
            </a:r>
            <a:endParaRPr lang="en-US" sz="2000" dirty="0"/>
          </a:p>
        </p:txBody>
      </p:sp>
      <p:pic>
        <p:nvPicPr>
          <p:cNvPr id="6" name="Image 0" descr="preencoded.png">    </p:cNvPr>
          <p:cNvPicPr>
            <a:picLocks noChangeAspect="1"/>
          </p:cNvPicPr>
          <p:nvPr/>
        </p:nvPicPr>
        <p:blipFill>
          <a:blip r:embed="rId1"/>
          <a:srcRect l="0" r="0" t="0" b="0"/>
          <a:stretch/>
        </p:blipFill>
        <p:spPr>
          <a:xfrm>
            <a:off x="621792" y="3401568"/>
            <a:ext cx="5349240" cy="2487168"/>
          </a:xfrm>
          <a:prstGeom prst="rect">
            <a:avLst/>
          </a:prstGeom>
        </p:spPr>
      </p:pic>
      <p:sp>
        <p:nvSpPr>
          <p:cNvPr id="7" name="Text 4"/>
          <p:cNvSpPr/>
          <p:nvPr/>
        </p:nvSpPr>
        <p:spPr>
          <a:xfrm>
            <a:off x="62179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HARDCOVER · DESK PRESENTATION</a:t>
            </a:r>
            <a:endParaRPr lang="en-US" sz="1600" dirty="0"/>
          </a:p>
        </p:txBody>
      </p:sp>
      <p:pic>
        <p:nvPicPr>
          <p:cNvPr id="8" name="Image 1" descr="preencoded.png">    </p:cNvPr>
          <p:cNvPicPr>
            <a:picLocks noChangeAspect="1"/>
          </p:cNvPicPr>
          <p:nvPr/>
        </p:nvPicPr>
        <p:blipFill>
          <a:blip r:embed="rId2"/>
          <a:srcRect l="0" r="0" t="0" b="0"/>
          <a:stretch/>
        </p:blipFill>
        <p:spPr>
          <a:xfrm>
            <a:off x="6199632" y="3401568"/>
            <a:ext cx="5349240" cy="2487168"/>
          </a:xfrm>
          <a:prstGeom prst="rect">
            <a:avLst/>
          </a:prstGeom>
        </p:spPr>
      </p:pic>
      <p:sp>
        <p:nvSpPr>
          <p:cNvPr id="9" name="Text 5"/>
          <p:cNvSpPr/>
          <p:nvPr/>
        </p:nvSpPr>
        <p:spPr>
          <a:xfrm>
            <a:off x="6199632" y="5998464"/>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COVER</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1EA"/>
        </a:solidFill>
      </p:bgPr>
    </p:bg>
    <p:spTree>
      <p:nvGrpSpPr>
        <p:cNvPr id="1" name=""/>
        <p:cNvGrpSpPr/>
        <p:nvPr/>
      </p:nvGrpSpPr>
      <p:grpSpPr>
        <a:xfrm>
          <a:off x="0" y="0"/>
          <a:ext cx="0" cy="0"/>
          <a:chOff x="0" y="0"/>
          <a:chExt cx="0" cy="0"/>
        </a:xfrm>
      </p:grpSpPr>
      <p:sp>
        <p:nvSpPr>
          <p:cNvPr id="2" name="Shape 0"/>
          <p:cNvSpPr/>
          <p:nvPr/>
        </p:nvSpPr>
        <p:spPr>
          <a:xfrm>
            <a:off x="0" y="0"/>
            <a:ext cx="91440" cy="6858000"/>
          </a:xfrm>
          <a:prstGeom prst="rect">
            <a:avLst/>
          </a:prstGeom>
          <a:solidFill>
            <a:srgbClr val="C5A059"/>
          </a:solidFill>
          <a:ln/>
        </p:spPr>
      </p:sp>
      <p:sp>
        <p:nvSpPr>
          <p:cNvPr id="3" name="Text 1"/>
          <p:cNvSpPr/>
          <p:nvPr/>
        </p:nvSpPr>
        <p:spPr>
          <a:xfrm>
            <a:off x="621792" y="347472"/>
            <a:ext cx="10881360" cy="320040"/>
          </a:xfrm>
          <a:prstGeom prst="rect">
            <a:avLst/>
          </a:prstGeom>
          <a:noFill/>
          <a:ln/>
        </p:spPr>
        <p:txBody>
          <a:bodyPr wrap="square" rtlCol="0" anchor="ctr"/>
          <a:lstStyle/>
          <a:p>
            <a:pPr indent="0" marL="0">
              <a:buNone/>
            </a:pPr>
            <a:r>
              <a:rPr lang="en-US" sz="1400" spc="400" kern="0" dirty="0">
                <a:solidFill>
                  <a:srgbClr val="8A8FA0"/>
                </a:solidFill>
                <a:latin typeface="Calibri" pitchFamily="34" charset="0"/>
                <a:ea typeface="Calibri" pitchFamily="34" charset="-122"/>
                <a:cs typeface="Calibri" pitchFamily="34" charset="-120"/>
              </a:rPr>
              <a:t>BOOK 02 · GALLERY 2/2</a:t>
            </a:r>
            <a:endParaRPr lang="en-US" sz="1400" dirty="0"/>
          </a:p>
        </p:txBody>
      </p:sp>
      <p:sp>
        <p:nvSpPr>
          <p:cNvPr id="4" name="Text 2"/>
          <p:cNvSpPr/>
          <p:nvPr/>
        </p:nvSpPr>
        <p:spPr>
          <a:xfrm>
            <a:off x="10454335" y="6291072"/>
            <a:ext cx="1143000" cy="320040"/>
          </a:xfrm>
          <a:prstGeom prst="rect">
            <a:avLst/>
          </a:prstGeom>
          <a:noFill/>
          <a:ln/>
        </p:spPr>
        <p:txBody>
          <a:bodyPr wrap="square" rtlCol="0" anchor="ctr"/>
          <a:lstStyle/>
          <a:p>
            <a:pPr algn="r" indent="0" marL="0">
              <a:buNone/>
            </a:pPr>
            <a:r>
              <a:rPr lang="en-US" sz="1200" spc="300" kern="0" dirty="0">
                <a:solidFill>
                  <a:srgbClr val="8A8FA0"/>
                </a:solidFill>
                <a:latin typeface="Calibri" pitchFamily="34" charset="0"/>
                <a:ea typeface="Calibri" pitchFamily="34" charset="-122"/>
                <a:cs typeface="Calibri" pitchFamily="34" charset="-120"/>
              </a:rPr>
              <a:t>9 / 30</a:t>
            </a:r>
            <a:endParaRPr lang="en-US" sz="1200" dirty="0"/>
          </a:p>
        </p:txBody>
      </p:sp>
      <p:pic>
        <p:nvPicPr>
          <p:cNvPr id="5" name="Image 0" descr="preencoded.png">    </p:cNvPr>
          <p:cNvPicPr>
            <a:picLocks noChangeAspect="1"/>
          </p:cNvPicPr>
          <p:nvPr/>
        </p:nvPicPr>
        <p:blipFill>
          <a:blip r:embed="rId1"/>
          <a:srcRect l="0" r="0" t="0" b="0"/>
          <a:stretch/>
        </p:blipFill>
        <p:spPr>
          <a:xfrm>
            <a:off x="621792" y="1005840"/>
            <a:ext cx="5349240" cy="4572000"/>
          </a:xfrm>
          <a:prstGeom prst="rect">
            <a:avLst/>
          </a:prstGeom>
        </p:spPr>
      </p:pic>
      <p:sp>
        <p:nvSpPr>
          <p:cNvPr id="6" name="Text 3"/>
          <p:cNvSpPr/>
          <p:nvPr/>
        </p:nvSpPr>
        <p:spPr>
          <a:xfrm>
            <a:off x="62179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IN HAND · READER'S EDITION</a:t>
            </a:r>
            <a:endParaRPr lang="en-US" sz="1600" dirty="0"/>
          </a:p>
        </p:txBody>
      </p:sp>
      <p:pic>
        <p:nvPicPr>
          <p:cNvPr id="7" name="Image 1" descr="preencoded.png">    </p:cNvPr>
          <p:cNvPicPr>
            <a:picLocks noChangeAspect="1"/>
          </p:cNvPicPr>
          <p:nvPr/>
        </p:nvPicPr>
        <p:blipFill>
          <a:blip r:embed="rId2"/>
          <a:srcRect l="0" r="0" t="0" b="0"/>
          <a:stretch/>
        </p:blipFill>
        <p:spPr>
          <a:xfrm>
            <a:off x="6199632" y="1005840"/>
            <a:ext cx="5349240" cy="4572000"/>
          </a:xfrm>
          <a:prstGeom prst="rect">
            <a:avLst/>
          </a:prstGeom>
        </p:spPr>
      </p:pic>
      <p:sp>
        <p:nvSpPr>
          <p:cNvPr id="8" name="Text 4"/>
          <p:cNvSpPr/>
          <p:nvPr/>
        </p:nvSpPr>
        <p:spPr>
          <a:xfrm>
            <a:off x="6199632" y="5687568"/>
            <a:ext cx="5349240" cy="320040"/>
          </a:xfrm>
          <a:prstGeom prst="rect">
            <a:avLst/>
          </a:prstGeom>
          <a:noFill/>
          <a:ln/>
        </p:spPr>
        <p:txBody>
          <a:bodyPr wrap="square" rtlCol="0" anchor="ctr"/>
          <a:lstStyle/>
          <a:p>
            <a:pPr algn="ctr" indent="0" marL="0">
              <a:buNone/>
            </a:pPr>
            <a:r>
              <a:rPr lang="en-US" sz="1600" spc="300" kern="0" dirty="0">
                <a:solidFill>
                  <a:srgbClr val="8A8FA0"/>
                </a:solidFill>
                <a:latin typeface="Calibri" pitchFamily="34" charset="0"/>
                <a:ea typeface="Calibri" pitchFamily="34" charset="-122"/>
                <a:cs typeface="Calibri" pitchFamily="34" charset="-120"/>
              </a:rPr>
              <a:t>FRONT &amp; BACK SPREAD</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Books — Prayer Dome Revival Global Publications</dc:title>
  <dc:subject>PptxGenJS Presentation</dc:subject>
  <dc:creator>Prayer Dome Revival Global</dc:creator>
  <cp:lastModifiedBy>Prayer Dome Revival Global</cp:lastModifiedBy>
  <cp:revision>1</cp:revision>
  <dcterms:created xsi:type="dcterms:W3CDTF">2026-08-22T13:10:45Z</dcterms:created>
  <dcterms:modified xsi:type="dcterms:W3CDTF">2026-08-22T13:10:45Z</dcterms:modified>
</cp:coreProperties>
</file>